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69" r:id="rId12"/>
    <p:sldId id="264" r:id="rId13"/>
    <p:sldId id="266" r:id="rId14"/>
    <p:sldId id="267" r:id="rId15"/>
    <p:sldId id="271" r:id="rId16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8"/>
      <p:bold r:id="rId19"/>
      <p:italic r:id="rId20"/>
      <p:boldItalic r:id="rId21"/>
    </p:embeddedFont>
    <p:embeddedFont>
      <p:font typeface="Fira Sans Condensed Light" panose="020B0403050000020004" pitchFamily="34" charset="0"/>
      <p:regular r:id="rId22"/>
      <p:bold r:id="rId23"/>
      <p:italic r:id="rId24"/>
      <p:boldItalic r:id="rId25"/>
    </p:embeddedFont>
    <p:embeddedFont>
      <p:font typeface="Rajdhani" panose="020B0604020202020204" charset="0"/>
      <p:regular r:id="rId26"/>
      <p:bold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vitor dickmann" initials="jvd" lastIdx="2" clrIdx="0">
    <p:extLst>
      <p:ext uri="{19B8F6BF-5375-455C-9EA6-DF929625EA0E}">
        <p15:presenceInfo xmlns:p15="http://schemas.microsoft.com/office/powerpoint/2012/main" userId="62ad6ac996f64f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ce9c93d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ce9c93d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ce9c93d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ce9c93d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ce9c93d5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ce9c93d5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3566700" y="928950"/>
            <a:ext cx="53619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Identificação de Doenças nas Folhas de Soja</a:t>
            </a:r>
            <a:endParaRPr sz="4100"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Fundamentos de Sistemas Inteligentes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C890A0E-FE11-AAEC-D92F-B8019E47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 err="1"/>
              <a:t>Hyperband</a:t>
            </a:r>
            <a:r>
              <a:rPr lang="pt-BR" sz="2000" dirty="0"/>
              <a:t> é um método de otimização que usa a técnica de sucessivas reduções para ajustar os parâmetros de um modelo de aprendizado de máquina. Ele usa a amostragem aleatória de configurações de parâmetros e aloca mais recursos aos modelos que têm um bom desempenho. A vantagem é que pode encontrar bons parâmetros com menos recursos</a:t>
            </a:r>
            <a:endParaRPr lang="en-U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3E1F64-ACB9-AC69-B86C-B2666210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Hyperband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7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C9635DC-6EBE-1D8F-0826-60A65BD84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3F24FC-C029-7BF1-4DD7-BFDC6D21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Hyper band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A6E2F-10BF-CE3C-F0E9-02A03BD2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63" y="1771872"/>
            <a:ext cx="5241305" cy="23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15100" y="1731817"/>
            <a:ext cx="6913800" cy="2876657"/>
          </a:xfrm>
          <a:noFill/>
        </p:spPr>
        <p:txBody>
          <a:bodyPr/>
          <a:lstStyle/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/>
              <a:t>uma camada global </a:t>
            </a: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pooling</a:t>
            </a:r>
            <a:r>
              <a:rPr lang="pt-BR" dirty="0"/>
              <a:t>, para reduzir a quantidade de </a:t>
            </a:r>
            <a:r>
              <a:rPr lang="pt-BR" dirty="0" err="1"/>
              <a:t>parametros</a:t>
            </a:r>
            <a:r>
              <a:rPr lang="pt-BR" dirty="0"/>
              <a:t> 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/>
              <a:t>necessários;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/>
              <a:t>uma camada de 128 neurônios usando a função de ativação </a:t>
            </a:r>
            <a:r>
              <a:rPr lang="pt-BR" dirty="0" err="1"/>
              <a:t>ReLU</a:t>
            </a:r>
            <a:r>
              <a:rPr lang="pt-BR" dirty="0"/>
              <a:t>, com </a:t>
            </a:r>
            <a:r>
              <a:rPr lang="pt-BR" dirty="0" err="1"/>
              <a:t>dropout</a:t>
            </a:r>
            <a:r>
              <a:rPr lang="pt-BR" dirty="0"/>
              <a:t> de 0.2; 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/>
              <a:t>uma camada de 128 neurônios usando a função de ativação </a:t>
            </a:r>
            <a:r>
              <a:rPr lang="pt-BR" dirty="0" err="1"/>
              <a:t>ReLU</a:t>
            </a:r>
            <a:r>
              <a:rPr lang="pt-BR" dirty="0"/>
              <a:t>, com </a:t>
            </a:r>
            <a:r>
              <a:rPr lang="pt-BR" dirty="0" err="1"/>
              <a:t>dropout</a:t>
            </a:r>
            <a:r>
              <a:rPr lang="pt-BR" dirty="0"/>
              <a:t> de 0.4; 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/>
              <a:t>uma camada de 9 neurônios usando a função de ativação </a:t>
            </a:r>
            <a:r>
              <a:rPr lang="pt-BR" dirty="0" err="1"/>
              <a:t>softmax</a:t>
            </a:r>
            <a:r>
              <a:rPr lang="pt-BR" dirty="0"/>
              <a:t>.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endParaRPr lang="pt-BR" dirty="0"/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 err="1"/>
              <a:t>learning</a:t>
            </a:r>
            <a:r>
              <a:rPr lang="pt-BR" dirty="0"/>
              <a:t> rate, com 0.001</a:t>
            </a:r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endParaRPr lang="pt-BR" dirty="0"/>
          </a:p>
          <a:p>
            <a:pPr marL="482600" indent="-342900">
              <a:buClr>
                <a:schemeClr val="tx2"/>
              </a:buClr>
              <a:buFont typeface="+mj-lt"/>
              <a:buAutoNum type="arabicPeriod"/>
            </a:pPr>
            <a:r>
              <a:rPr lang="pt-BR" dirty="0" err="1"/>
              <a:t>epoch</a:t>
            </a:r>
            <a:r>
              <a:rPr lang="pt-BR" dirty="0"/>
              <a:t>, com 10.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do Modelo</a:t>
            </a:r>
          </a:p>
        </p:txBody>
      </p:sp>
    </p:spTree>
    <p:extLst>
      <p:ext uri="{BB962C8B-B14F-4D97-AF65-F5344CB8AC3E}">
        <p14:creationId xmlns:p14="http://schemas.microsoft.com/office/powerpoint/2010/main" val="312858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de Precisão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0" y="1591344"/>
            <a:ext cx="5182959" cy="30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6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86" y="1614055"/>
            <a:ext cx="4490027" cy="27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B2D8288-9827-8ACA-335C-F67D4C91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79558"/>
            <a:ext cx="7704000" cy="1824559"/>
          </a:xfrm>
        </p:spPr>
        <p:txBody>
          <a:bodyPr/>
          <a:lstStyle/>
          <a:p>
            <a:r>
              <a:rPr lang="pt-BR" sz="11500" dirty="0"/>
              <a:t>Perguntas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7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 sz="300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</a:rPr>
              <a:t>Filipe Aziz Batista - Matrícula: 16/0080118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Gustavo Almeida Valentim - Matrícula: 20/2014468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Henrique Rodrigues Rocha - Matrícula: 21/1036061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João Vitor Dickmann - Matrícula: 21/1042757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Plantações de soja no Brasil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Alavanca o PIB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Maior Produto de Exportação Brasileira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Milhões de Empregos (7+)</a:t>
            </a:r>
            <a:endParaRPr sz="1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Ameaça às Plantações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Doenças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Pragas</a:t>
            </a:r>
            <a:endParaRPr sz="1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Tratamentos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Não Direcionados (Testes)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Direcionados (Inteligência Artificial)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4294967295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Embasamento da Pesquisa</a:t>
            </a:r>
            <a:endParaRPr sz="14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25" y="1747973"/>
            <a:ext cx="6964750" cy="2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4294967295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Estudo realizado utilizando 8 classes de doenças que acometem as folhas da Soja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Bacterial Blight;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Cercospora Leaf Blight;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Downey Mildew;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Frogeye;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Disease;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Potassium deficiency;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Soybean Rust;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Target Spot.</a:t>
            </a:r>
            <a:endParaRPr sz="14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700" y="2065325"/>
            <a:ext cx="4909626" cy="24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4294967295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Pesquisa realizada acrescentando 1 classe de praga que acomete as folhas da Soja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Caterpillar (Lagarta)</a:t>
            </a:r>
            <a:endParaRPr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387" y="2239451"/>
            <a:ext cx="5615224" cy="19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917963" y="1427017"/>
            <a:ext cx="7266709" cy="3108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Preparação dos dados</a:t>
            </a:r>
          </a:p>
          <a:p>
            <a:pPr marL="285750" lvl="8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    	80% teste</a:t>
            </a:r>
          </a:p>
          <a:p>
            <a:pPr marL="285750" lvl="8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    	20% treinamento  </a:t>
            </a:r>
          </a:p>
          <a:p>
            <a:pPr marL="285750" lvl="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tx2"/>
              </a:solidFill>
            </a:endParaRPr>
          </a:p>
          <a:p>
            <a:pPr marL="285750" lvl="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Quantidade de Imagens</a:t>
            </a:r>
          </a:p>
          <a:p>
            <a:pPr marL="285750" lvl="8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1632 </a:t>
            </a:r>
            <a:r>
              <a:rPr lang="pt-BR" dirty="0" err="1">
                <a:solidFill>
                  <a:schemeClr val="tx2"/>
                </a:solidFill>
              </a:rPr>
              <a:t>healthy</a:t>
            </a:r>
            <a:endParaRPr lang="pt-BR" dirty="0">
              <a:solidFill>
                <a:schemeClr val="tx2"/>
              </a:solidFill>
            </a:endParaRPr>
          </a:p>
          <a:p>
            <a:pPr marL="285750" lvl="8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1202 </a:t>
            </a:r>
            <a:r>
              <a:rPr lang="pt-BR" dirty="0" err="1">
                <a:solidFill>
                  <a:schemeClr val="tx2"/>
                </a:solidFill>
              </a:rPr>
              <a:t>caterpillar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484 </a:t>
            </a:r>
            <a:r>
              <a:rPr lang="pt-BR" dirty="0" err="1">
                <a:solidFill>
                  <a:schemeClr val="tx2"/>
                </a:solidFill>
              </a:rPr>
              <a:t>bacterial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blight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1727 </a:t>
            </a:r>
            <a:r>
              <a:rPr lang="pt-BR" dirty="0" err="1">
                <a:solidFill>
                  <a:schemeClr val="tx2"/>
                </a:solidFill>
              </a:rPr>
              <a:t>cercospora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leaf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blight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652 </a:t>
            </a:r>
            <a:r>
              <a:rPr lang="pt-BR" dirty="0" err="1">
                <a:solidFill>
                  <a:schemeClr val="tx2"/>
                </a:solidFill>
              </a:rPr>
              <a:t>downy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mildew</a:t>
            </a:r>
            <a:endParaRPr lang="pt-BR" dirty="0">
              <a:solidFill>
                <a:schemeClr val="tx2"/>
              </a:solidFill>
            </a:endParaRP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1540 </a:t>
            </a:r>
            <a:r>
              <a:rPr lang="pt-BR" dirty="0" err="1">
                <a:solidFill>
                  <a:schemeClr val="tx2"/>
                </a:solidFill>
              </a:rPr>
              <a:t>frogeye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1034 </a:t>
            </a:r>
            <a:r>
              <a:rPr lang="pt-BR" dirty="0" err="1">
                <a:solidFill>
                  <a:schemeClr val="tx2"/>
                </a:solidFill>
              </a:rPr>
              <a:t>potassium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deficiency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1627 </a:t>
            </a:r>
            <a:r>
              <a:rPr lang="pt-BR" dirty="0" err="1">
                <a:solidFill>
                  <a:schemeClr val="tx2"/>
                </a:solidFill>
              </a:rPr>
              <a:t>soybean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dirty="0" err="1">
                <a:solidFill>
                  <a:schemeClr val="tx2"/>
                </a:solidFill>
              </a:rPr>
              <a:t>rust</a:t>
            </a:r>
            <a:r>
              <a:rPr lang="pt-BR" dirty="0">
                <a:solidFill>
                  <a:schemeClr val="tx2"/>
                </a:solidFill>
              </a:rPr>
              <a:t> </a:t>
            </a:r>
          </a:p>
          <a:p>
            <a:pPr marL="285750" lvl="7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tx2"/>
                </a:solidFill>
              </a:rPr>
              <a:t>	1110 </a:t>
            </a:r>
            <a:r>
              <a:rPr lang="pt-BR" dirty="0" err="1">
                <a:solidFill>
                  <a:schemeClr val="tx2"/>
                </a:solidFill>
              </a:rPr>
              <a:t>target</a:t>
            </a:r>
            <a:r>
              <a:rPr lang="pt-BR" dirty="0">
                <a:solidFill>
                  <a:schemeClr val="tx2"/>
                </a:solidFill>
              </a:rPr>
              <a:t> spot</a:t>
            </a:r>
          </a:p>
        </p:txBody>
      </p:sp>
    </p:spTree>
    <p:extLst>
      <p:ext uri="{BB962C8B-B14F-4D97-AF65-F5344CB8AC3E}">
        <p14:creationId xmlns:p14="http://schemas.microsoft.com/office/powerpoint/2010/main" val="392945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15100" y="1641763"/>
            <a:ext cx="6913800" cy="2966711"/>
          </a:xfrm>
          <a:noFill/>
        </p:spPr>
        <p:txBody>
          <a:bodyPr/>
          <a:lstStyle/>
          <a:p>
            <a:pPr marL="139700" indent="0">
              <a:buNone/>
            </a:pPr>
            <a:r>
              <a:rPr lang="pt-BR" dirty="0" err="1"/>
              <a:t>Architecture</a:t>
            </a:r>
            <a:r>
              <a:rPr lang="pt-BR" dirty="0"/>
              <a:t>: x86 64</a:t>
            </a:r>
          </a:p>
          <a:p>
            <a:pPr marL="139700" indent="0">
              <a:buNone/>
            </a:pPr>
            <a:r>
              <a:rPr lang="pt-BR" dirty="0"/>
              <a:t>CPU </a:t>
            </a:r>
            <a:r>
              <a:rPr lang="pt-BR" dirty="0" err="1"/>
              <a:t>op-mode</a:t>
            </a:r>
            <a:r>
              <a:rPr lang="pt-BR" dirty="0"/>
              <a:t>(s): 32-bit, 64-bit </a:t>
            </a:r>
          </a:p>
          <a:p>
            <a:pPr marL="139700" indent="0">
              <a:buNone/>
            </a:pPr>
            <a:r>
              <a:rPr lang="pt-BR" dirty="0"/>
              <a:t>Byte </a:t>
            </a:r>
            <a:r>
              <a:rPr lang="pt-BR" dirty="0" err="1"/>
              <a:t>Order</a:t>
            </a:r>
            <a:r>
              <a:rPr lang="pt-BR" dirty="0"/>
              <a:t>: Little </a:t>
            </a:r>
            <a:r>
              <a:rPr lang="pt-BR" dirty="0" err="1"/>
              <a:t>Endian</a:t>
            </a:r>
            <a:endParaRPr lang="pt-BR" dirty="0"/>
          </a:p>
          <a:p>
            <a:pPr marL="139700" indent="0">
              <a:buNone/>
            </a:pPr>
            <a:r>
              <a:rPr lang="pt-BR" dirty="0"/>
              <a:t>CPU(s): 96 </a:t>
            </a:r>
          </a:p>
          <a:p>
            <a:pPr marL="139700" indent="0">
              <a:buNone/>
            </a:pPr>
            <a:r>
              <a:rPr lang="pt-BR" dirty="0" err="1"/>
              <a:t>Model</a:t>
            </a:r>
            <a:r>
              <a:rPr lang="pt-BR" dirty="0"/>
              <a:t>: 85 </a:t>
            </a:r>
          </a:p>
          <a:p>
            <a:pPr marL="139700" indent="0">
              <a:buNone/>
            </a:pP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: Intel(R) Xeon(R) Gold 5220R CPU @ 2.20GHz </a:t>
            </a:r>
          </a:p>
          <a:p>
            <a:pPr marL="139700" indent="0">
              <a:buNone/>
            </a:pPr>
            <a:r>
              <a:rPr lang="pt-BR" dirty="0"/>
              <a:t>CPU MHz: 1000.000 </a:t>
            </a:r>
          </a:p>
          <a:p>
            <a:pPr marL="139700" indent="0">
              <a:buNone/>
            </a:pPr>
            <a:r>
              <a:rPr lang="pt-BR" dirty="0"/>
              <a:t>GPU1 </a:t>
            </a:r>
            <a:r>
              <a:rPr lang="pt-BR" dirty="0" err="1"/>
              <a:t>product</a:t>
            </a:r>
            <a:r>
              <a:rPr lang="pt-BR" dirty="0"/>
              <a:t>: GV100GL [Tesla V100S </a:t>
            </a:r>
            <a:r>
              <a:rPr lang="pt-BR" dirty="0" err="1"/>
              <a:t>PCIe</a:t>
            </a:r>
            <a:r>
              <a:rPr lang="pt-BR" dirty="0"/>
              <a:t> 32GB] Nvidia </a:t>
            </a:r>
          </a:p>
          <a:p>
            <a:pPr marL="139700" indent="0">
              <a:buNone/>
            </a:pPr>
            <a:r>
              <a:rPr lang="pt-BR" dirty="0"/>
              <a:t>GPU2 </a:t>
            </a:r>
            <a:r>
              <a:rPr lang="pt-BR" dirty="0" err="1"/>
              <a:t>product</a:t>
            </a:r>
            <a:r>
              <a:rPr lang="pt-BR" dirty="0"/>
              <a:t>: GV100GL [Tesla V100S </a:t>
            </a:r>
            <a:r>
              <a:rPr lang="pt-BR" dirty="0" err="1"/>
              <a:t>PCIe</a:t>
            </a:r>
            <a:r>
              <a:rPr lang="pt-BR" dirty="0"/>
              <a:t> 32GB] Nvidia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 das Máquinas Usadas</a:t>
            </a:r>
          </a:p>
        </p:txBody>
      </p:sp>
    </p:spTree>
    <p:extLst>
      <p:ext uri="{BB962C8B-B14F-4D97-AF65-F5344CB8AC3E}">
        <p14:creationId xmlns:p14="http://schemas.microsoft.com/office/powerpoint/2010/main" val="411349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20EEE0-E665-5555-9AD9-8C9FB606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2398"/>
            <a:ext cx="7704000" cy="1385944"/>
          </a:xfrm>
        </p:spPr>
        <p:txBody>
          <a:bodyPr/>
          <a:lstStyle/>
          <a:p>
            <a:r>
              <a:rPr lang="pt-BR" dirty="0"/>
              <a:t>função que constrói um modelo de classificação para folhas de soja com base na arquitetura DenseNet201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9E94B-82DC-6780-5BC0-998B45C6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7" y="1736345"/>
            <a:ext cx="720914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1083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414</Words>
  <Application>Microsoft Office PowerPoint</Application>
  <PresentationFormat>Apresentação na tela (16:9)</PresentationFormat>
  <Paragraphs>80</Paragraphs>
  <Slides>15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Fira Sans Condensed Light</vt:lpstr>
      <vt:lpstr>Arial</vt:lpstr>
      <vt:lpstr>Rajdhani</vt:lpstr>
      <vt:lpstr>Anaheim</vt:lpstr>
      <vt:lpstr>Courier New</vt:lpstr>
      <vt:lpstr>Fira Sans Condensed</vt:lpstr>
      <vt:lpstr>Roboto Condensed Light</vt:lpstr>
      <vt:lpstr>AI Tech Agency Infographics by Slidesgo</vt:lpstr>
      <vt:lpstr>Identificação de Doenças nas Folhas de Soja</vt:lpstr>
      <vt:lpstr>Integrantes</vt:lpstr>
      <vt:lpstr>Introdução</vt:lpstr>
      <vt:lpstr>Introdução</vt:lpstr>
      <vt:lpstr>Introdução</vt:lpstr>
      <vt:lpstr>Introdução</vt:lpstr>
      <vt:lpstr>Metodologia</vt:lpstr>
      <vt:lpstr>Especificação das Máquinas Usadas</vt:lpstr>
      <vt:lpstr>função que constrói um modelo de classificação para folhas de soja com base na arquitetura DenseNet201</vt:lpstr>
      <vt:lpstr>Hyperband</vt:lpstr>
      <vt:lpstr>Hyper band</vt:lpstr>
      <vt:lpstr>Parâmetros do Modelo</vt:lpstr>
      <vt:lpstr>Métricas de Precisão</vt:lpstr>
      <vt:lpstr>Matriz de Confusão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Identificação de Doenças nas Folhas de Soja</dc:title>
  <dc:creator>joao vitor dickmann</dc:creator>
  <cp:lastModifiedBy>Gustavo Valentim</cp:lastModifiedBy>
  <cp:revision>5</cp:revision>
  <dcterms:modified xsi:type="dcterms:W3CDTF">2023-02-14T16:57:31Z</dcterms:modified>
</cp:coreProperties>
</file>